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77" r:id="rId3"/>
    <p:sldId id="267" r:id="rId4"/>
    <p:sldId id="301" r:id="rId5"/>
    <p:sldId id="299" r:id="rId6"/>
    <p:sldId id="302" r:id="rId7"/>
    <p:sldId id="303" r:id="rId8"/>
    <p:sldId id="304" r:id="rId9"/>
    <p:sldId id="28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임효빈" initials="임" lastIdx="1" clrIdx="1">
    <p:extLst>
      <p:ext uri="{19B8F6BF-5375-455C-9EA6-DF929625EA0E}">
        <p15:presenceInfo xmlns:p15="http://schemas.microsoft.com/office/powerpoint/2012/main" userId="임효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B6C"/>
    <a:srgbClr val="66FFFF"/>
    <a:srgbClr val="66CCFF"/>
    <a:srgbClr val="FFC000"/>
    <a:srgbClr val="FF6600"/>
    <a:srgbClr val="DEA900"/>
    <a:srgbClr val="0A8AD3"/>
    <a:srgbClr val="203864"/>
    <a:srgbClr val="476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3" autoAdjust="0"/>
    <p:restoredTop sz="71274" autoAdjust="0"/>
  </p:normalViewPr>
  <p:slideViewPr>
    <p:cSldViewPr snapToGrid="0">
      <p:cViewPr varScale="1">
        <p:scale>
          <a:sx n="81" d="100"/>
          <a:sy n="81" d="100"/>
        </p:scale>
        <p:origin x="20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3B539-7518-4C7A-80C7-A7A6516BB6D8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06A4B-B973-4511-8392-712C5465F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3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6A4B-B973-4511-8392-712C5465F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1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6A4B-B973-4511-8392-712C5465F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52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수업 맨처음에 배운 모델링 과정을 환기해서 뒤에 복잡한 모델 작동원리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6A4B-B973-4511-8392-712C5465F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6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부분 그때그때 확대해서 설명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제너레이터</a:t>
            </a:r>
            <a:r>
              <a:rPr lang="ko-KR" altLang="en-US" dirty="0"/>
              <a:t> 자체도 일종의 </a:t>
            </a:r>
            <a:r>
              <a:rPr lang="en-US" altLang="ko-KR" dirty="0"/>
              <a:t>RNN </a:t>
            </a:r>
            <a:r>
              <a:rPr lang="ko-KR" altLang="en-US" dirty="0"/>
              <a:t>계열 인공지능임을 설명 후 이를 </a:t>
            </a:r>
            <a:r>
              <a:rPr lang="en-US" altLang="ko-KR" dirty="0"/>
              <a:t>x, y</a:t>
            </a:r>
            <a:r>
              <a:rPr lang="ko-KR" altLang="en-US" dirty="0"/>
              <a:t>의 데이터셋으로 쓰는 모델에 대해서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06A4B-B973-4511-8392-712C5465FC8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37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모델에서 이진 분류같이 단편으로 끝나는 게 아니라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문장＇이라는</a:t>
            </a:r>
            <a:r>
              <a:rPr lang="ko-KR" altLang="en-US" dirty="0"/>
              <a:t> 결과물을 만드는 과정 설명</a:t>
            </a:r>
            <a:r>
              <a:rPr lang="en-US" altLang="ko-KR" dirty="0"/>
              <a:t>(</a:t>
            </a:r>
            <a:r>
              <a:rPr lang="ko-KR" altLang="en-US" dirty="0"/>
              <a:t>우리 모델의 가장 핵심적인 기능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</a:t>
            </a:r>
            <a:r>
              <a:rPr lang="en-US" altLang="ko-KR" dirty="0"/>
              <a:t>, Train</a:t>
            </a:r>
            <a:r>
              <a:rPr lang="ko-KR" altLang="en-US" dirty="0"/>
              <a:t> 과정과 동일한 테스트</a:t>
            </a:r>
            <a:r>
              <a:rPr lang="en-US" altLang="ko-KR" dirty="0"/>
              <a:t> </a:t>
            </a:r>
            <a:r>
              <a:rPr lang="ko-KR" altLang="en-US" dirty="0"/>
              <a:t>또는 예측과정을 설명</a:t>
            </a:r>
            <a:r>
              <a:rPr lang="en-US" altLang="ko-KR" dirty="0"/>
              <a:t>, </a:t>
            </a:r>
            <a:r>
              <a:rPr lang="ko-KR" altLang="en-US" dirty="0"/>
              <a:t>객관식 찍기의 </a:t>
            </a:r>
            <a:r>
              <a:rPr lang="ko-KR" altLang="en-US" dirty="0" err="1"/>
              <a:t>알고리즘이랄까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6A4B-B973-4511-8392-712C5465F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4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완벽한 성공사례들</a:t>
            </a:r>
            <a:r>
              <a:rPr lang="en-US" altLang="ko-KR" dirty="0"/>
              <a:t>, </a:t>
            </a:r>
            <a:r>
              <a:rPr lang="ko-KR" altLang="en-US" dirty="0"/>
              <a:t>주로 개</a:t>
            </a:r>
            <a:endParaRPr lang="en-US" altLang="ko-KR" dirty="0"/>
          </a:p>
          <a:p>
            <a:r>
              <a:rPr lang="ko-KR" altLang="en-US" dirty="0"/>
              <a:t>그리고 사람이 있는 몇몇 사진에서도 성공한 것 보여줌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06A4B-B973-4511-8392-712C5465FC8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900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실패사례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06A4B-B973-4511-8392-712C5465FC8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32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실패사례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원인 개들의 경우 데이터셋에 많고 동작이 </a:t>
            </a:r>
            <a:r>
              <a:rPr lang="en-US" altLang="ko-KR" dirty="0"/>
              <a:t>running</a:t>
            </a:r>
            <a:r>
              <a:rPr lang="ko-KR" altLang="en-US" dirty="0"/>
              <a:t>같이 한정적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사람들의 경우 피사체 간 관계보다 함축적</a:t>
            </a:r>
            <a:r>
              <a:rPr lang="en-US" altLang="ko-KR" dirty="0"/>
              <a:t>, </a:t>
            </a:r>
            <a:r>
              <a:rPr lang="ko-KR" altLang="en-US" dirty="0"/>
              <a:t>가령</a:t>
            </a:r>
            <a:r>
              <a:rPr lang="en-US" altLang="ko-KR" dirty="0"/>
              <a:t> </a:t>
            </a:r>
            <a:r>
              <a:rPr lang="ko-KR" altLang="en-US" dirty="0"/>
              <a:t>부모자식</a:t>
            </a:r>
            <a:r>
              <a:rPr lang="en-US" altLang="ko-KR" dirty="0"/>
              <a:t>, </a:t>
            </a:r>
            <a:r>
              <a:rPr lang="ko-KR" altLang="en-US" dirty="0"/>
              <a:t>물건과의</a:t>
            </a:r>
            <a:r>
              <a:rPr lang="en-US" altLang="ko-KR" dirty="0"/>
              <a:t> </a:t>
            </a:r>
            <a:r>
              <a:rPr lang="ko-KR" altLang="en-US" dirty="0"/>
              <a:t>소유</a:t>
            </a:r>
          </a:p>
          <a:p>
            <a:endParaRPr lang="en-US" altLang="ko-KR" dirty="0"/>
          </a:p>
          <a:p>
            <a:r>
              <a:rPr lang="ko-KR" altLang="en-US" dirty="0"/>
              <a:t>행동의 복잡함</a:t>
            </a:r>
            <a:r>
              <a:rPr lang="en-US" altLang="ko-KR" dirty="0"/>
              <a:t> </a:t>
            </a:r>
            <a:r>
              <a:rPr lang="ko-KR" altLang="en-US" dirty="0"/>
              <a:t>권투같은 특수한 행동방식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해결책 탐구</a:t>
            </a:r>
            <a:endParaRPr lang="en-US" altLang="ko-KR" dirty="0"/>
          </a:p>
          <a:p>
            <a:r>
              <a:rPr lang="ko-KR" altLang="en-US" dirty="0" err="1"/>
              <a:t>로스값을</a:t>
            </a:r>
            <a:r>
              <a:rPr lang="ko-KR" altLang="en-US" dirty="0"/>
              <a:t> 줄이기 위한 방안</a:t>
            </a:r>
            <a:r>
              <a:rPr lang="en-US" altLang="ko-KR" dirty="0"/>
              <a:t>, </a:t>
            </a:r>
            <a:r>
              <a:rPr lang="ko-KR" altLang="en-US" dirty="0" err="1"/>
              <a:t>어텐션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관련 주제이자 질문</a:t>
            </a:r>
            <a:endParaRPr lang="en-US" altLang="ko-KR" dirty="0"/>
          </a:p>
          <a:p>
            <a:r>
              <a:rPr lang="ko-KR" altLang="en-US" dirty="0"/>
              <a:t>정확성을 어떻게 평가할 것인가</a:t>
            </a:r>
            <a:r>
              <a:rPr lang="en-US" altLang="ko-KR" dirty="0"/>
              <a:t>, </a:t>
            </a:r>
            <a:r>
              <a:rPr lang="ko-KR" altLang="en-US" dirty="0"/>
              <a:t>문장 간 관계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06A4B-B973-4511-8392-712C5465FC8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60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인터넷에 참고한 코드와 데이터셋이 다르면서 발생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데이터 정형화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 </a:t>
            </a:r>
            <a:r>
              <a:rPr lang="ko-KR" altLang="en-US" dirty="0"/>
              <a:t>과정 경험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제너레이터</a:t>
            </a:r>
            <a:r>
              <a:rPr lang="en-US" altLang="ko-KR" dirty="0"/>
              <a:t>, CNN, RNN</a:t>
            </a:r>
            <a:r>
              <a:rPr lang="ko-KR" altLang="en-US" dirty="0"/>
              <a:t>의 작동가능</a:t>
            </a:r>
            <a:r>
              <a:rPr lang="en-US" altLang="ko-KR" dirty="0"/>
              <a:t>/</a:t>
            </a:r>
            <a:r>
              <a:rPr lang="ko-KR" altLang="en-US" dirty="0"/>
              <a:t>작동불가가 아니라</a:t>
            </a:r>
            <a:r>
              <a:rPr lang="en-US" altLang="ko-KR" dirty="0"/>
              <a:t>, </a:t>
            </a:r>
            <a:r>
              <a:rPr lang="ko-KR" altLang="en-US" dirty="0" err="1"/>
              <a:t>코드적</a:t>
            </a:r>
            <a:r>
              <a:rPr lang="ko-KR" altLang="en-US" dirty="0"/>
              <a:t>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ko-KR" altLang="en-US" dirty="0" err="1"/>
              <a:t>어텐션</a:t>
            </a:r>
            <a:r>
              <a:rPr lang="ko-KR" altLang="en-US" dirty="0"/>
              <a:t> 기술같은 보완적 기술도 </a:t>
            </a:r>
            <a:r>
              <a:rPr lang="ko-KR" altLang="en-US" dirty="0" err="1"/>
              <a:t>이해하게됨</a:t>
            </a:r>
            <a:r>
              <a:rPr lang="en-US" altLang="ko-KR" dirty="0"/>
              <a:t>. </a:t>
            </a:r>
            <a:r>
              <a:rPr lang="ko-KR" altLang="en-US" dirty="0"/>
              <a:t>만들진 못해도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추가적으로 </a:t>
            </a:r>
            <a:r>
              <a:rPr lang="ko-KR" altLang="en-US" dirty="0" err="1"/>
              <a:t>해볼것</a:t>
            </a:r>
            <a:r>
              <a:rPr lang="en-US" altLang="ko-KR" dirty="0"/>
              <a:t>, </a:t>
            </a:r>
            <a:r>
              <a:rPr lang="ko-KR" altLang="en-US" dirty="0"/>
              <a:t>고전적인 접근으로 </a:t>
            </a:r>
            <a:r>
              <a:rPr lang="ko-KR" altLang="en-US" dirty="0" err="1"/>
              <a:t>학습률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 err="1"/>
              <a:t>빈출어휘의</a:t>
            </a:r>
            <a:r>
              <a:rPr lang="ko-KR" altLang="en-US" dirty="0"/>
              <a:t> </a:t>
            </a:r>
            <a:r>
              <a:rPr lang="en-US" altLang="ko-KR" dirty="0"/>
              <a:t>threshold </a:t>
            </a:r>
            <a:r>
              <a:rPr lang="ko-KR" altLang="en-US" dirty="0" err="1"/>
              <a:t>낮춰보기</a:t>
            </a:r>
            <a:endParaRPr lang="en-US" altLang="ko-KR" dirty="0"/>
          </a:p>
          <a:p>
            <a:r>
              <a:rPr lang="en-US" altLang="ko-KR" dirty="0"/>
              <a:t>+ generator</a:t>
            </a:r>
            <a:r>
              <a:rPr lang="ko-KR" altLang="en-US" dirty="0"/>
              <a:t>에 </a:t>
            </a:r>
            <a:r>
              <a:rPr lang="en-US" altLang="ko-KR" dirty="0"/>
              <a:t>x1</a:t>
            </a:r>
            <a:r>
              <a:rPr lang="ko-KR" altLang="en-US" dirty="0" err="1"/>
              <a:t>를하나</a:t>
            </a:r>
            <a:r>
              <a:rPr lang="ko-KR" altLang="en-US" dirty="0"/>
              <a:t> 더 추가해볼까</a:t>
            </a:r>
            <a:r>
              <a:rPr lang="en-US" altLang="ko-KR" dirty="0"/>
              <a:t>? </a:t>
            </a:r>
            <a:r>
              <a:rPr lang="ko-KR" altLang="en-US" dirty="0"/>
              <a:t>등등 </a:t>
            </a:r>
            <a:r>
              <a:rPr lang="ko-KR" altLang="en-US" dirty="0" err="1"/>
              <a:t>고민해볼수</a:t>
            </a:r>
            <a:r>
              <a:rPr lang="ko-KR" altLang="en-US" dirty="0"/>
              <a:t> 있어 좋았다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6A4B-B973-4511-8392-712C5465F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3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6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4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6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6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5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9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4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8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9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6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4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11249026" y="5922000"/>
            <a:ext cx="936000" cy="936000"/>
          </a:xfrm>
          <a:prstGeom prst="rect">
            <a:avLst/>
          </a:prstGeom>
          <a:solidFill>
            <a:srgbClr val="476C9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1239500" cy="5922000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r>
              <a:rPr lang="en-US" altLang="ko-KR" sz="4400" b="1" dirty="0">
                <a:ln>
                  <a:solidFill>
                    <a:srgbClr val="476C91"/>
                  </a:solidFill>
                </a:ln>
                <a:solidFill>
                  <a:srgbClr val="FFC000"/>
                </a:solidFill>
              </a:rPr>
              <a:t>Image Captioning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               </a:t>
            </a:r>
            <a:r>
              <a:rPr lang="en-US" altLang="ko-KR" sz="3200" b="1" dirty="0">
                <a:solidFill>
                  <a:prstClr val="white"/>
                </a:solidFill>
              </a:rPr>
              <a:t>: </a:t>
            </a:r>
            <a:r>
              <a:rPr lang="ko-KR" altLang="en-US" sz="3200" b="1" dirty="0">
                <a:solidFill>
                  <a:prstClr val="white"/>
                </a:solidFill>
              </a:rPr>
              <a:t>이미지 캡션 생성 모델 구축 프로젝트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0879500" y="5562000"/>
            <a:ext cx="360000" cy="3600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801877" y="6098494"/>
            <a:ext cx="3257623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1</a:t>
            </a:r>
            <a:r>
              <a:rPr lang="ko-KR" altLang="en-US" sz="2000" b="1" dirty="0">
                <a:solidFill>
                  <a:prstClr val="white"/>
                </a:solidFill>
              </a:rPr>
              <a:t>조  </a:t>
            </a:r>
            <a:r>
              <a:rPr lang="ko-KR" altLang="en-US" sz="2000" b="1" dirty="0" err="1">
                <a:solidFill>
                  <a:prstClr val="white"/>
                </a:solidFill>
              </a:rPr>
              <a:t>김정휴</a:t>
            </a:r>
            <a:r>
              <a:rPr lang="ko-KR" altLang="en-US" sz="2000" b="1" dirty="0">
                <a:solidFill>
                  <a:prstClr val="white"/>
                </a:solidFill>
              </a:rPr>
              <a:t> 임효빈 </a:t>
            </a:r>
            <a:r>
              <a:rPr lang="ko-KR" altLang="en-US" sz="2000" b="1" dirty="0" err="1">
                <a:solidFill>
                  <a:prstClr val="white"/>
                </a:solidFill>
              </a:rPr>
              <a:t>최시은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F023DA-E727-4B39-851E-9CB2C57F8F93}"/>
              </a:ext>
            </a:extLst>
          </p:cNvPr>
          <p:cNvSpPr/>
          <p:nvPr/>
        </p:nvSpPr>
        <p:spPr>
          <a:xfrm>
            <a:off x="1690499" y="427308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en-US" altLang="ko-KR" sz="32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3134B2C-2232-4546-9CF6-8E804D24C634}"/>
              </a:ext>
            </a:extLst>
          </p:cNvPr>
          <p:cNvGrpSpPr/>
          <p:nvPr/>
        </p:nvGrpSpPr>
        <p:grpSpPr>
          <a:xfrm>
            <a:off x="1039436" y="4294141"/>
            <a:ext cx="614799" cy="614799"/>
            <a:chOff x="2581850" y="2496175"/>
            <a:chExt cx="614799" cy="614799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850EC5A5-A05D-4548-8B6A-5D29E7C4F0E2}"/>
                </a:ext>
              </a:extLst>
            </p:cNvPr>
            <p:cNvSpPr/>
            <p:nvPr/>
          </p:nvSpPr>
          <p:spPr>
            <a:xfrm>
              <a:off x="2581850" y="2496175"/>
              <a:ext cx="614799" cy="614799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8B1CEE99-6280-46C9-A7FB-19F36C88ED75}"/>
                </a:ext>
              </a:extLst>
            </p:cNvPr>
            <p:cNvGrpSpPr/>
            <p:nvPr/>
          </p:nvGrpSpPr>
          <p:grpSpPr>
            <a:xfrm>
              <a:off x="2727311" y="2620097"/>
              <a:ext cx="323877" cy="358978"/>
              <a:chOff x="4006850" y="1601788"/>
              <a:chExt cx="322263" cy="357188"/>
            </a:xfrm>
            <a:solidFill>
              <a:srgbClr val="093B6C"/>
            </a:solidFill>
          </p:grpSpPr>
          <p:sp>
            <p:nvSpPr>
              <p:cNvPr id="136" name="Freeform 17">
                <a:extLst>
                  <a:ext uri="{FF2B5EF4-FFF2-40B4-BE49-F238E27FC236}">
                    <a16:creationId xmlns:a16="http://schemas.microsoft.com/office/drawing/2014/main" id="{E80B3C5A-A37B-4ABB-95AC-35411A3B1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E853E669-2398-49ED-AB0D-4BD6158B0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id="{EFDCD164-B3D2-45BB-93BF-8368AD451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20">
                <a:extLst>
                  <a:ext uri="{FF2B5EF4-FFF2-40B4-BE49-F238E27FC236}">
                    <a16:creationId xmlns:a16="http://schemas.microsoft.com/office/drawing/2014/main" id="{09CEC438-F96D-45DC-86E9-4CD0BDD7D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21">
                <a:extLst>
                  <a:ext uri="{FF2B5EF4-FFF2-40B4-BE49-F238E27FC236}">
                    <a16:creationId xmlns:a16="http://schemas.microsoft.com/office/drawing/2014/main" id="{15FF0D0F-07FE-4442-ADE4-931F75353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D139070-2E25-40B5-AD80-70582DD5A672}"/>
              </a:ext>
            </a:extLst>
          </p:cNvPr>
          <p:cNvSpPr/>
          <p:nvPr/>
        </p:nvSpPr>
        <p:spPr>
          <a:xfrm>
            <a:off x="1826741" y="4296507"/>
            <a:ext cx="911397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6EC627-9856-46AF-A4E0-FC180C2D570C}"/>
              </a:ext>
            </a:extLst>
          </p:cNvPr>
          <p:cNvGrpSpPr/>
          <p:nvPr/>
        </p:nvGrpSpPr>
        <p:grpSpPr>
          <a:xfrm>
            <a:off x="1039436" y="2198845"/>
            <a:ext cx="614799" cy="614799"/>
            <a:chOff x="2581850" y="2496175"/>
            <a:chExt cx="614799" cy="614799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B974795-BCE3-4A69-9748-D83A0E7B4161}"/>
                </a:ext>
              </a:extLst>
            </p:cNvPr>
            <p:cNvSpPr/>
            <p:nvPr/>
          </p:nvSpPr>
          <p:spPr>
            <a:xfrm>
              <a:off x="2581850" y="2496175"/>
              <a:ext cx="614799" cy="614799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EB575B0-969F-4224-B3FE-0AE01E8F63E6}"/>
                </a:ext>
              </a:extLst>
            </p:cNvPr>
            <p:cNvGrpSpPr/>
            <p:nvPr/>
          </p:nvGrpSpPr>
          <p:grpSpPr>
            <a:xfrm>
              <a:off x="2727311" y="2620097"/>
              <a:ext cx="323877" cy="358978"/>
              <a:chOff x="4006850" y="1601788"/>
              <a:chExt cx="322263" cy="357188"/>
            </a:xfrm>
            <a:solidFill>
              <a:srgbClr val="093B6C"/>
            </a:solidFill>
          </p:grpSpPr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C7ADBE72-8937-4951-9BCF-217A4FFB0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49F3C5-BE25-4C8D-A9A1-2D6D7A49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2C2808A-C9B7-49C1-8CD4-CEAD7C29D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D200D519-B7D9-46AF-BE2C-F72647483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3FD6FD84-3DB5-4B61-83BE-666042265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615C30-9831-451F-B11D-4A0C101DB743}"/>
              </a:ext>
            </a:extLst>
          </p:cNvPr>
          <p:cNvGrpSpPr/>
          <p:nvPr/>
        </p:nvGrpSpPr>
        <p:grpSpPr>
          <a:xfrm>
            <a:off x="1055911" y="3237772"/>
            <a:ext cx="614799" cy="614799"/>
            <a:chOff x="2581850" y="2496175"/>
            <a:chExt cx="614799" cy="614799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80881B-9306-4C42-A5C1-99F694D2AFE5}"/>
                </a:ext>
              </a:extLst>
            </p:cNvPr>
            <p:cNvSpPr/>
            <p:nvPr/>
          </p:nvSpPr>
          <p:spPr>
            <a:xfrm>
              <a:off x="2581850" y="2496175"/>
              <a:ext cx="614799" cy="614799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A1D9730-57E8-4D23-8BE2-48E0D1CB8EEA}"/>
                </a:ext>
              </a:extLst>
            </p:cNvPr>
            <p:cNvGrpSpPr/>
            <p:nvPr/>
          </p:nvGrpSpPr>
          <p:grpSpPr>
            <a:xfrm>
              <a:off x="2727311" y="2620097"/>
              <a:ext cx="323877" cy="358978"/>
              <a:chOff x="4006850" y="1601788"/>
              <a:chExt cx="322263" cy="357188"/>
            </a:xfrm>
            <a:solidFill>
              <a:srgbClr val="093B6C"/>
            </a:solidFill>
          </p:grpSpPr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6AF4511A-F2B9-4B08-A864-A065FE6D1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8">
                <a:extLst>
                  <a:ext uri="{FF2B5EF4-FFF2-40B4-BE49-F238E27FC236}">
                    <a16:creationId xmlns:a16="http://schemas.microsoft.com/office/drawing/2014/main" id="{FE877921-9E1D-49D0-82DD-7B4F69E5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9">
                <a:extLst>
                  <a:ext uri="{FF2B5EF4-FFF2-40B4-BE49-F238E27FC236}">
                    <a16:creationId xmlns:a16="http://schemas.microsoft.com/office/drawing/2014/main" id="{8628C7D2-B118-4B28-A675-8E313643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B63C5A90-A8C3-4BD5-9E75-206A8380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CA185B53-BFFB-4AC8-8305-091FC728F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AD93A-FDFA-4033-BB10-750115BBE145}"/>
              </a:ext>
            </a:extLst>
          </p:cNvPr>
          <p:cNvSpPr/>
          <p:nvPr/>
        </p:nvSpPr>
        <p:spPr>
          <a:xfrm>
            <a:off x="1816453" y="2231230"/>
            <a:ext cx="607984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Model</a:t>
            </a:r>
            <a:r>
              <a:rPr lang="ko-KR" altLang="en-US" sz="2400" b="1" dirty="0">
                <a:solidFill>
                  <a:prstClr val="white"/>
                </a:solidFill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</a:rPr>
              <a:t>Architecture</a:t>
            </a:r>
            <a:r>
              <a:rPr lang="ko-KR" altLang="en-US" sz="2400" b="1" dirty="0">
                <a:solidFill>
                  <a:prstClr val="white"/>
                </a:solidFill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</a:rPr>
              <a:t>with Generator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5E4468-CE13-47F9-A50F-9BA66C8F9088}"/>
              </a:ext>
            </a:extLst>
          </p:cNvPr>
          <p:cNvSpPr/>
          <p:nvPr/>
        </p:nvSpPr>
        <p:spPr>
          <a:xfrm>
            <a:off x="1826741" y="3263868"/>
            <a:ext cx="911397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Test &amp; </a:t>
            </a:r>
            <a:r>
              <a:rPr lang="ko-KR" altLang="en-US" sz="2400" b="1" dirty="0">
                <a:solidFill>
                  <a:prstClr val="white"/>
                </a:solidFill>
              </a:rPr>
              <a:t>결과분석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BCE81-A714-4648-A24E-B1B30F842745}"/>
              </a:ext>
            </a:extLst>
          </p:cNvPr>
          <p:cNvSpPr/>
          <p:nvPr/>
        </p:nvSpPr>
        <p:spPr>
          <a:xfrm>
            <a:off x="1826741" y="4314057"/>
            <a:ext cx="911397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prstClr val="white"/>
                </a:solidFill>
              </a:rPr>
              <a:t>ImageCaption</a:t>
            </a:r>
            <a:r>
              <a:rPr lang="en-US" altLang="ko-KR" sz="2400" b="1" dirty="0">
                <a:solidFill>
                  <a:prstClr val="white"/>
                </a:solidFill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</a:rPr>
              <a:t>프로젝트를 통해 배운 점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4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F023DA-E727-4B39-851E-9CB2C57F8F93}"/>
              </a:ext>
            </a:extLst>
          </p:cNvPr>
          <p:cNvSpPr/>
          <p:nvPr/>
        </p:nvSpPr>
        <p:spPr>
          <a:xfrm>
            <a:off x="1666236" y="410315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Basic Model Architecture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56B817-B350-4EC7-93E7-2578E34E6452}"/>
              </a:ext>
            </a:extLst>
          </p:cNvPr>
          <p:cNvSpPr/>
          <p:nvPr/>
        </p:nvSpPr>
        <p:spPr>
          <a:xfrm>
            <a:off x="674557" y="1514007"/>
            <a:ext cx="2743200" cy="107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5D819E0-91EF-4714-8233-FEA7370C6BD1}"/>
              </a:ext>
            </a:extLst>
          </p:cNvPr>
          <p:cNvSpPr/>
          <p:nvPr/>
        </p:nvSpPr>
        <p:spPr>
          <a:xfrm>
            <a:off x="1851284" y="2593298"/>
            <a:ext cx="389745" cy="625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2F198-525A-4649-8D22-BE6EBBEDF082}"/>
              </a:ext>
            </a:extLst>
          </p:cNvPr>
          <p:cNvSpPr/>
          <p:nvPr/>
        </p:nvSpPr>
        <p:spPr>
          <a:xfrm>
            <a:off x="674557" y="3219137"/>
            <a:ext cx="2743200" cy="107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ML model design</a:t>
            </a:r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203E918-D2F7-4BBC-8A14-658B9C913979}"/>
              </a:ext>
            </a:extLst>
          </p:cNvPr>
          <p:cNvSpPr/>
          <p:nvPr/>
        </p:nvSpPr>
        <p:spPr>
          <a:xfrm>
            <a:off x="1851284" y="4298428"/>
            <a:ext cx="389745" cy="625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CCF487-FEDC-45D6-A0E1-2C44A1E61605}"/>
              </a:ext>
            </a:extLst>
          </p:cNvPr>
          <p:cNvSpPr/>
          <p:nvPr/>
        </p:nvSpPr>
        <p:spPr>
          <a:xfrm>
            <a:off x="674557" y="4924267"/>
            <a:ext cx="2743200" cy="107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Train and Test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9F95F-1007-404D-AF16-2FEA7BCFB805}"/>
              </a:ext>
            </a:extLst>
          </p:cNvPr>
          <p:cNvSpPr txBox="1"/>
          <p:nvPr/>
        </p:nvSpPr>
        <p:spPr>
          <a:xfrm>
            <a:off x="6073516" y="1390819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텐서플로우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임포트</a:t>
            </a:r>
            <a:endParaRPr lang="ko-KR" altLang="en-US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tf</a:t>
            </a:r>
            <a:endParaRPr lang="en-US" altLang="ko-KR" sz="1400" dirty="0"/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</a:rPr>
              <a:t>전처리</a:t>
            </a:r>
            <a:endParaRPr lang="ko-KR" altLang="en-US" sz="1400" dirty="0">
              <a:solidFill>
                <a:schemeClr val="bg1"/>
              </a:solidFill>
            </a:endParaRPr>
          </a:p>
          <a:p>
            <a:r>
              <a:rPr lang="en-US" altLang="ko-KR" sz="1400" dirty="0" err="1"/>
              <a:t>mnist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tf.keras.datasets.mnist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en-US" altLang="ko-KR" sz="1400" dirty="0" err="1"/>
              <a:t>x_train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), 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) = </a:t>
            </a:r>
            <a:r>
              <a:rPr lang="en-US" altLang="ko-KR" sz="1400" dirty="0" err="1"/>
              <a:t>mnist.load_data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 err="1">
                <a:solidFill>
                  <a:schemeClr val="bg1"/>
                </a:solidFill>
              </a:rPr>
              <a:t>x_train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x_test</a:t>
            </a:r>
            <a:r>
              <a:rPr lang="en-US" altLang="ko-KR" sz="1400" dirty="0">
                <a:solidFill>
                  <a:schemeClr val="bg1"/>
                </a:solidFill>
              </a:rPr>
              <a:t> = </a:t>
            </a:r>
            <a:r>
              <a:rPr lang="en-US" altLang="ko-KR" sz="1400" dirty="0" err="1">
                <a:solidFill>
                  <a:schemeClr val="bg1"/>
                </a:solidFill>
              </a:rPr>
              <a:t>x_train</a:t>
            </a:r>
            <a:r>
              <a:rPr lang="en-US" altLang="ko-KR" sz="1400" dirty="0">
                <a:solidFill>
                  <a:schemeClr val="bg1"/>
                </a:solidFill>
              </a:rPr>
              <a:t> / 255.0, </a:t>
            </a:r>
            <a:r>
              <a:rPr lang="en-US" altLang="ko-KR" sz="1400" dirty="0" err="1">
                <a:solidFill>
                  <a:schemeClr val="bg1"/>
                </a:solidFill>
              </a:rPr>
              <a:t>x_test</a:t>
            </a:r>
            <a:r>
              <a:rPr lang="en-US" altLang="ko-KR" sz="1400" dirty="0">
                <a:solidFill>
                  <a:schemeClr val="bg1"/>
                </a:solidFill>
              </a:rPr>
              <a:t> / 255.0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ML </a:t>
            </a:r>
            <a:r>
              <a:rPr lang="ko-KR" altLang="en-US" sz="1400" dirty="0">
                <a:solidFill>
                  <a:schemeClr val="bg1"/>
                </a:solidFill>
              </a:rPr>
              <a:t>네트워크 선언 및 구성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model = </a:t>
            </a:r>
            <a:r>
              <a:rPr lang="en-US" altLang="ko-KR" sz="1400" dirty="0" err="1">
                <a:solidFill>
                  <a:schemeClr val="bg1"/>
                </a:solidFill>
              </a:rPr>
              <a:t>tf.keras.models.Sequential</a:t>
            </a:r>
            <a:r>
              <a:rPr lang="en-US" altLang="ko-KR" sz="1400" dirty="0">
                <a:solidFill>
                  <a:schemeClr val="bg1"/>
                </a:solidFill>
              </a:rPr>
              <a:t>([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</a:rPr>
              <a:t>tf.keras.layers.Flatten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input_shape</a:t>
            </a:r>
            <a:r>
              <a:rPr lang="en-US" altLang="ko-KR" sz="1400" dirty="0">
                <a:solidFill>
                  <a:schemeClr val="bg1"/>
                </a:solidFill>
              </a:rPr>
              <a:t>=(28, 28)),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</a:rPr>
              <a:t>tf.keras.layers.Dense</a:t>
            </a:r>
            <a:r>
              <a:rPr lang="en-US" altLang="ko-KR" sz="1400" dirty="0">
                <a:solidFill>
                  <a:schemeClr val="bg1"/>
                </a:solidFill>
              </a:rPr>
              <a:t>(128, activation='</a:t>
            </a:r>
            <a:r>
              <a:rPr lang="en-US" altLang="ko-KR" sz="1400" dirty="0" err="1">
                <a:solidFill>
                  <a:schemeClr val="bg1"/>
                </a:solidFill>
              </a:rPr>
              <a:t>relu</a:t>
            </a:r>
            <a:r>
              <a:rPr lang="en-US" altLang="ko-KR" sz="1400" dirty="0">
                <a:solidFill>
                  <a:schemeClr val="bg1"/>
                </a:solidFill>
              </a:rPr>
              <a:t>'),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</a:rPr>
              <a:t>tf.keras.layers.Dropout</a:t>
            </a:r>
            <a:r>
              <a:rPr lang="en-US" altLang="ko-KR" sz="1400" dirty="0">
                <a:solidFill>
                  <a:schemeClr val="bg1"/>
                </a:solidFill>
              </a:rPr>
              <a:t>(0.2),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</a:rPr>
              <a:t>tf.keras.layers.Dense</a:t>
            </a:r>
            <a:r>
              <a:rPr lang="en-US" altLang="ko-KR" sz="1400" dirty="0">
                <a:solidFill>
                  <a:schemeClr val="bg1"/>
                </a:solidFill>
              </a:rPr>
              <a:t>(10, activation='</a:t>
            </a:r>
            <a:r>
              <a:rPr lang="en-US" altLang="ko-KR" sz="1400" dirty="0" err="1">
                <a:solidFill>
                  <a:schemeClr val="bg1"/>
                </a:solidFill>
              </a:rPr>
              <a:t>softmax</a:t>
            </a:r>
            <a:r>
              <a:rPr lang="en-US" altLang="ko-KR" sz="1400" dirty="0">
                <a:solidFill>
                  <a:schemeClr val="bg1"/>
                </a:solidFill>
              </a:rPr>
              <a:t>')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])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</a:rPr>
              <a:t>옵티마이져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손실함수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또는 목적함수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측량방법 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주로 </a:t>
            </a:r>
            <a:r>
              <a:rPr lang="en-US" altLang="ko-KR" sz="1400" dirty="0">
                <a:solidFill>
                  <a:schemeClr val="bg1"/>
                </a:solidFill>
              </a:rPr>
              <a:t>accuracy)</a:t>
            </a:r>
          </a:p>
          <a:p>
            <a:r>
              <a:rPr lang="en-US" altLang="ko-KR" sz="1400" dirty="0" err="1">
                <a:solidFill>
                  <a:schemeClr val="bg1"/>
                </a:solidFill>
              </a:rPr>
              <a:t>model.compile</a:t>
            </a:r>
            <a:r>
              <a:rPr lang="en-US" altLang="ko-KR" sz="1400" dirty="0">
                <a:solidFill>
                  <a:schemeClr val="bg1"/>
                </a:solidFill>
              </a:rPr>
              <a:t>(optimizer='</a:t>
            </a:r>
            <a:r>
              <a:rPr lang="en-US" altLang="ko-KR" sz="1400" dirty="0" err="1">
                <a:solidFill>
                  <a:schemeClr val="bg1"/>
                </a:solidFill>
              </a:rPr>
              <a:t>adam</a:t>
            </a:r>
            <a:r>
              <a:rPr lang="en-US" altLang="ko-KR" sz="1400" dirty="0">
                <a:solidFill>
                  <a:schemeClr val="bg1"/>
                </a:solidFill>
              </a:rPr>
              <a:t>',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           loss='</a:t>
            </a:r>
            <a:r>
              <a:rPr lang="en-US" altLang="ko-KR" sz="1400" dirty="0" err="1">
                <a:solidFill>
                  <a:schemeClr val="bg1"/>
                </a:solidFill>
              </a:rPr>
              <a:t>sparse_categorical_crossentropy</a:t>
            </a:r>
            <a:r>
              <a:rPr lang="en-US" altLang="ko-KR" sz="1400" dirty="0">
                <a:solidFill>
                  <a:schemeClr val="bg1"/>
                </a:solidFill>
              </a:rPr>
              <a:t>',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           metrics=['accuracy'])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 train data</a:t>
            </a:r>
            <a:r>
              <a:rPr lang="ko-KR" altLang="en-US" sz="1400" dirty="0">
                <a:solidFill>
                  <a:schemeClr val="bg1"/>
                </a:solidFill>
              </a:rPr>
              <a:t>로 학습 후</a:t>
            </a:r>
            <a:r>
              <a:rPr lang="en-US" altLang="ko-KR" sz="1400" dirty="0">
                <a:solidFill>
                  <a:schemeClr val="bg1"/>
                </a:solidFill>
              </a:rPr>
              <a:t> Test</a:t>
            </a:r>
            <a:endParaRPr lang="ko-KR" altLang="en-US" sz="1400" dirty="0">
              <a:solidFill>
                <a:schemeClr val="bg1"/>
              </a:solidFill>
            </a:endParaRPr>
          </a:p>
          <a:p>
            <a:r>
              <a:rPr lang="en-US" altLang="ko-KR" sz="1400" dirty="0" err="1">
                <a:solidFill>
                  <a:schemeClr val="bg1"/>
                </a:solidFill>
              </a:rPr>
              <a:t>model.fit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x_train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y_train</a:t>
            </a:r>
            <a:r>
              <a:rPr lang="en-US" altLang="ko-KR" sz="1400" dirty="0">
                <a:solidFill>
                  <a:schemeClr val="bg1"/>
                </a:solidFill>
              </a:rPr>
              <a:t>, epochs=5)</a:t>
            </a:r>
          </a:p>
          <a:p>
            <a:r>
              <a:rPr lang="en-US" altLang="ko-KR" sz="1400" dirty="0" err="1">
                <a:solidFill>
                  <a:schemeClr val="bg1"/>
                </a:solidFill>
              </a:rPr>
              <a:t>model.evaluate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x_test</a:t>
            </a:r>
            <a:r>
              <a:rPr lang="en-US" altLang="ko-KR" sz="1400" dirty="0">
                <a:solidFill>
                  <a:schemeClr val="bg1"/>
                </a:solidFill>
              </a:rPr>
              <a:t>,  </a:t>
            </a:r>
            <a:r>
              <a:rPr lang="en-US" altLang="ko-KR" sz="1400" dirty="0" err="1">
                <a:solidFill>
                  <a:schemeClr val="bg1"/>
                </a:solidFill>
              </a:rPr>
              <a:t>y_test</a:t>
            </a:r>
            <a:r>
              <a:rPr lang="en-US" altLang="ko-KR" sz="1400" dirty="0">
                <a:solidFill>
                  <a:schemeClr val="bg1"/>
                </a:solidFill>
              </a:rPr>
              <a:t>, verbose=2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14BD828-FC52-4F64-8CE3-78621BE25C61}"/>
              </a:ext>
            </a:extLst>
          </p:cNvPr>
          <p:cNvCxnSpPr>
            <a:stCxn id="9" idx="3"/>
          </p:cNvCxnSpPr>
          <p:nvPr/>
        </p:nvCxnSpPr>
        <p:spPr>
          <a:xfrm>
            <a:off x="3417757" y="2053653"/>
            <a:ext cx="2678242" cy="16489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6F0735C-9BD0-4F09-A63F-816EBA9A1577}"/>
              </a:ext>
            </a:extLst>
          </p:cNvPr>
          <p:cNvCxnSpPr>
            <a:stCxn id="11" idx="3"/>
          </p:cNvCxnSpPr>
          <p:nvPr/>
        </p:nvCxnSpPr>
        <p:spPr>
          <a:xfrm flipV="1">
            <a:off x="3417757" y="3219137"/>
            <a:ext cx="2515681" cy="5396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96029EB-E969-4FAD-BAD9-5A07683532BE}"/>
              </a:ext>
            </a:extLst>
          </p:cNvPr>
          <p:cNvCxnSpPr>
            <a:stCxn id="13" idx="3"/>
          </p:cNvCxnSpPr>
          <p:nvPr/>
        </p:nvCxnSpPr>
        <p:spPr>
          <a:xfrm>
            <a:off x="3417757" y="5463913"/>
            <a:ext cx="2678242" cy="5396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8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F023DA-E727-4B39-851E-9CB2C57F8F93}"/>
              </a:ext>
            </a:extLst>
          </p:cNvPr>
          <p:cNvSpPr/>
          <p:nvPr/>
        </p:nvSpPr>
        <p:spPr>
          <a:xfrm>
            <a:off x="1666236" y="410315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Model Architecture with Generator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1CA9A-E236-447B-94F2-92186D5D7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32" y="3704778"/>
            <a:ext cx="6388801" cy="1819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AB9BEC-C42A-40AE-934E-C75095F1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5" y="1438702"/>
            <a:ext cx="6226016" cy="2121019"/>
          </a:xfrm>
          <a:prstGeom prst="rect">
            <a:avLst/>
          </a:prstGeom>
        </p:spPr>
      </p:pic>
      <p:pic>
        <p:nvPicPr>
          <p:cNvPr id="6" name="그림 5" descr="Image for post">
            <a:extLst>
              <a:ext uri="{FF2B5EF4-FFF2-40B4-BE49-F238E27FC236}">
                <a16:creationId xmlns:a16="http://schemas.microsoft.com/office/drawing/2014/main" id="{BEFB75BF-F8A7-4AFC-804A-24874D110DE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2079" r="1145" b="1259"/>
          <a:stretch/>
        </p:blipFill>
        <p:spPr bwMode="auto">
          <a:xfrm>
            <a:off x="7310200" y="1339891"/>
            <a:ext cx="3898184" cy="21475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8C62CC1-E3D5-4E92-A1DE-B2C181DD515A}"/>
              </a:ext>
            </a:extLst>
          </p:cNvPr>
          <p:cNvSpPr/>
          <p:nvPr/>
        </p:nvSpPr>
        <p:spPr>
          <a:xfrm>
            <a:off x="4771265" y="3462728"/>
            <a:ext cx="2367467" cy="2263515"/>
          </a:xfrm>
          <a:custGeom>
            <a:avLst/>
            <a:gdLst>
              <a:gd name="connsiteX0" fmla="*/ 1659515 w 2367467"/>
              <a:gd name="connsiteY0" fmla="*/ 554636 h 2263515"/>
              <a:gd name="connsiteX1" fmla="*/ 1629535 w 2367467"/>
              <a:gd name="connsiteY1" fmla="*/ 479685 h 2263515"/>
              <a:gd name="connsiteX2" fmla="*/ 1569574 w 2367467"/>
              <a:gd name="connsiteY2" fmla="*/ 404734 h 2263515"/>
              <a:gd name="connsiteX3" fmla="*/ 1509614 w 2367467"/>
              <a:gd name="connsiteY3" fmla="*/ 329783 h 2263515"/>
              <a:gd name="connsiteX4" fmla="*/ 1494624 w 2367467"/>
              <a:gd name="connsiteY4" fmla="*/ 284813 h 2263515"/>
              <a:gd name="connsiteX5" fmla="*/ 1434663 w 2367467"/>
              <a:gd name="connsiteY5" fmla="*/ 224852 h 2263515"/>
              <a:gd name="connsiteX6" fmla="*/ 1344722 w 2367467"/>
              <a:gd name="connsiteY6" fmla="*/ 119921 h 2263515"/>
              <a:gd name="connsiteX7" fmla="*/ 1299751 w 2367467"/>
              <a:gd name="connsiteY7" fmla="*/ 104931 h 2263515"/>
              <a:gd name="connsiteX8" fmla="*/ 1269771 w 2367467"/>
              <a:gd name="connsiteY8" fmla="*/ 59961 h 2263515"/>
              <a:gd name="connsiteX9" fmla="*/ 1134860 w 2367467"/>
              <a:gd name="connsiteY9" fmla="*/ 29980 h 2263515"/>
              <a:gd name="connsiteX10" fmla="*/ 1089889 w 2367467"/>
              <a:gd name="connsiteY10" fmla="*/ 14990 h 2263515"/>
              <a:gd name="connsiteX11" fmla="*/ 954978 w 2367467"/>
              <a:gd name="connsiteY11" fmla="*/ 0 h 2263515"/>
              <a:gd name="connsiteX12" fmla="*/ 595214 w 2367467"/>
              <a:gd name="connsiteY12" fmla="*/ 14990 h 2263515"/>
              <a:gd name="connsiteX13" fmla="*/ 505273 w 2367467"/>
              <a:gd name="connsiteY13" fmla="*/ 44970 h 2263515"/>
              <a:gd name="connsiteX14" fmla="*/ 430322 w 2367467"/>
              <a:gd name="connsiteY14" fmla="*/ 104931 h 2263515"/>
              <a:gd name="connsiteX15" fmla="*/ 385351 w 2367467"/>
              <a:gd name="connsiteY15" fmla="*/ 119921 h 2263515"/>
              <a:gd name="connsiteX16" fmla="*/ 325391 w 2367467"/>
              <a:gd name="connsiteY16" fmla="*/ 194872 h 2263515"/>
              <a:gd name="connsiteX17" fmla="*/ 265430 w 2367467"/>
              <a:gd name="connsiteY17" fmla="*/ 254833 h 2263515"/>
              <a:gd name="connsiteX18" fmla="*/ 205469 w 2367467"/>
              <a:gd name="connsiteY18" fmla="*/ 329783 h 2263515"/>
              <a:gd name="connsiteX19" fmla="*/ 160499 w 2367467"/>
              <a:gd name="connsiteY19" fmla="*/ 419724 h 2263515"/>
              <a:gd name="connsiteX20" fmla="*/ 130519 w 2367467"/>
              <a:gd name="connsiteY20" fmla="*/ 449705 h 2263515"/>
              <a:gd name="connsiteX21" fmla="*/ 115528 w 2367467"/>
              <a:gd name="connsiteY21" fmla="*/ 539646 h 2263515"/>
              <a:gd name="connsiteX22" fmla="*/ 100538 w 2367467"/>
              <a:gd name="connsiteY22" fmla="*/ 644577 h 2263515"/>
              <a:gd name="connsiteX23" fmla="*/ 70558 w 2367467"/>
              <a:gd name="connsiteY23" fmla="*/ 734518 h 2263515"/>
              <a:gd name="connsiteX24" fmla="*/ 40578 w 2367467"/>
              <a:gd name="connsiteY24" fmla="*/ 824459 h 2263515"/>
              <a:gd name="connsiteX25" fmla="*/ 25587 w 2367467"/>
              <a:gd name="connsiteY25" fmla="*/ 869429 h 2263515"/>
              <a:gd name="connsiteX26" fmla="*/ 25587 w 2367467"/>
              <a:gd name="connsiteY26" fmla="*/ 1484026 h 2263515"/>
              <a:gd name="connsiteX27" fmla="*/ 40578 w 2367467"/>
              <a:gd name="connsiteY27" fmla="*/ 1558977 h 2263515"/>
              <a:gd name="connsiteX28" fmla="*/ 70558 w 2367467"/>
              <a:gd name="connsiteY28" fmla="*/ 1648918 h 2263515"/>
              <a:gd name="connsiteX29" fmla="*/ 85548 w 2367467"/>
              <a:gd name="connsiteY29" fmla="*/ 1693888 h 2263515"/>
              <a:gd name="connsiteX30" fmla="*/ 115528 w 2367467"/>
              <a:gd name="connsiteY30" fmla="*/ 1723869 h 2263515"/>
              <a:gd name="connsiteX31" fmla="*/ 190479 w 2367467"/>
              <a:gd name="connsiteY31" fmla="*/ 1858780 h 2263515"/>
              <a:gd name="connsiteX32" fmla="*/ 220460 w 2367467"/>
              <a:gd name="connsiteY32" fmla="*/ 1888761 h 2263515"/>
              <a:gd name="connsiteX33" fmla="*/ 250440 w 2367467"/>
              <a:gd name="connsiteY33" fmla="*/ 1933731 h 2263515"/>
              <a:gd name="connsiteX34" fmla="*/ 295410 w 2367467"/>
              <a:gd name="connsiteY34" fmla="*/ 1948721 h 2263515"/>
              <a:gd name="connsiteX35" fmla="*/ 415332 w 2367467"/>
              <a:gd name="connsiteY35" fmla="*/ 2038662 h 2263515"/>
              <a:gd name="connsiteX36" fmla="*/ 460302 w 2367467"/>
              <a:gd name="connsiteY36" fmla="*/ 2068642 h 2263515"/>
              <a:gd name="connsiteX37" fmla="*/ 505273 w 2367467"/>
              <a:gd name="connsiteY37" fmla="*/ 2083633 h 2263515"/>
              <a:gd name="connsiteX38" fmla="*/ 595214 w 2367467"/>
              <a:gd name="connsiteY38" fmla="*/ 2128603 h 2263515"/>
              <a:gd name="connsiteX39" fmla="*/ 640184 w 2367467"/>
              <a:gd name="connsiteY39" fmla="*/ 2158583 h 2263515"/>
              <a:gd name="connsiteX40" fmla="*/ 730125 w 2367467"/>
              <a:gd name="connsiteY40" fmla="*/ 2188564 h 2263515"/>
              <a:gd name="connsiteX41" fmla="*/ 880027 w 2367467"/>
              <a:gd name="connsiteY41" fmla="*/ 2218544 h 2263515"/>
              <a:gd name="connsiteX42" fmla="*/ 999948 w 2367467"/>
              <a:gd name="connsiteY42" fmla="*/ 2233534 h 2263515"/>
              <a:gd name="connsiteX43" fmla="*/ 1059909 w 2367467"/>
              <a:gd name="connsiteY43" fmla="*/ 2248524 h 2263515"/>
              <a:gd name="connsiteX44" fmla="*/ 1164840 w 2367467"/>
              <a:gd name="connsiteY44" fmla="*/ 2263515 h 2263515"/>
              <a:gd name="connsiteX45" fmla="*/ 1509614 w 2367467"/>
              <a:gd name="connsiteY45" fmla="*/ 2248524 h 2263515"/>
              <a:gd name="connsiteX46" fmla="*/ 1554584 w 2367467"/>
              <a:gd name="connsiteY46" fmla="*/ 2233534 h 2263515"/>
              <a:gd name="connsiteX47" fmla="*/ 1674505 w 2367467"/>
              <a:gd name="connsiteY47" fmla="*/ 2203554 h 2263515"/>
              <a:gd name="connsiteX48" fmla="*/ 1809417 w 2367467"/>
              <a:gd name="connsiteY48" fmla="*/ 2158583 h 2263515"/>
              <a:gd name="connsiteX49" fmla="*/ 1854387 w 2367467"/>
              <a:gd name="connsiteY49" fmla="*/ 2143593 h 2263515"/>
              <a:gd name="connsiteX50" fmla="*/ 1899358 w 2367467"/>
              <a:gd name="connsiteY50" fmla="*/ 2128603 h 2263515"/>
              <a:gd name="connsiteX51" fmla="*/ 1929338 w 2367467"/>
              <a:gd name="connsiteY51" fmla="*/ 2083633 h 2263515"/>
              <a:gd name="connsiteX52" fmla="*/ 1974309 w 2367467"/>
              <a:gd name="connsiteY52" fmla="*/ 2068642 h 2263515"/>
              <a:gd name="connsiteX53" fmla="*/ 2019279 w 2367467"/>
              <a:gd name="connsiteY53" fmla="*/ 2038662 h 2263515"/>
              <a:gd name="connsiteX54" fmla="*/ 2049260 w 2367467"/>
              <a:gd name="connsiteY54" fmla="*/ 2008682 h 2263515"/>
              <a:gd name="connsiteX55" fmla="*/ 2139201 w 2367467"/>
              <a:gd name="connsiteY55" fmla="*/ 1963711 h 2263515"/>
              <a:gd name="connsiteX56" fmla="*/ 2199161 w 2367467"/>
              <a:gd name="connsiteY56" fmla="*/ 1873770 h 2263515"/>
              <a:gd name="connsiteX57" fmla="*/ 2244132 w 2367467"/>
              <a:gd name="connsiteY57" fmla="*/ 1798820 h 2263515"/>
              <a:gd name="connsiteX58" fmla="*/ 2289102 w 2367467"/>
              <a:gd name="connsiteY58" fmla="*/ 1663908 h 2263515"/>
              <a:gd name="connsiteX59" fmla="*/ 2304092 w 2367467"/>
              <a:gd name="connsiteY59" fmla="*/ 1618938 h 2263515"/>
              <a:gd name="connsiteX60" fmla="*/ 2334073 w 2367467"/>
              <a:gd name="connsiteY60" fmla="*/ 1588957 h 2263515"/>
              <a:gd name="connsiteX61" fmla="*/ 2349063 w 2367467"/>
              <a:gd name="connsiteY61" fmla="*/ 1349115 h 2263515"/>
              <a:gd name="connsiteX62" fmla="*/ 2274112 w 2367467"/>
              <a:gd name="connsiteY62" fmla="*/ 1244183 h 2263515"/>
              <a:gd name="connsiteX63" fmla="*/ 2259122 w 2367467"/>
              <a:gd name="connsiteY63" fmla="*/ 1199213 h 2263515"/>
              <a:gd name="connsiteX64" fmla="*/ 2169181 w 2367467"/>
              <a:gd name="connsiteY64" fmla="*/ 1169233 h 2263515"/>
              <a:gd name="connsiteX65" fmla="*/ 2124210 w 2367467"/>
              <a:gd name="connsiteY65" fmla="*/ 1154242 h 2263515"/>
              <a:gd name="connsiteX66" fmla="*/ 2079240 w 2367467"/>
              <a:gd name="connsiteY66" fmla="*/ 1139252 h 2263515"/>
              <a:gd name="connsiteX67" fmla="*/ 1974309 w 2367467"/>
              <a:gd name="connsiteY67" fmla="*/ 1109272 h 2263515"/>
              <a:gd name="connsiteX68" fmla="*/ 1869378 w 2367467"/>
              <a:gd name="connsiteY68" fmla="*/ 1094282 h 2263515"/>
              <a:gd name="connsiteX69" fmla="*/ 1734466 w 2367467"/>
              <a:gd name="connsiteY69" fmla="*/ 1064302 h 2263515"/>
              <a:gd name="connsiteX70" fmla="*/ 1689496 w 2367467"/>
              <a:gd name="connsiteY70" fmla="*/ 1049311 h 2263515"/>
              <a:gd name="connsiteX71" fmla="*/ 1659515 w 2367467"/>
              <a:gd name="connsiteY71" fmla="*/ 1019331 h 2263515"/>
              <a:gd name="connsiteX72" fmla="*/ 1569574 w 2367467"/>
              <a:gd name="connsiteY72" fmla="*/ 989351 h 2263515"/>
              <a:gd name="connsiteX73" fmla="*/ 1584565 w 2367467"/>
              <a:gd name="connsiteY73" fmla="*/ 734518 h 2263515"/>
              <a:gd name="connsiteX74" fmla="*/ 1599555 w 2367467"/>
              <a:gd name="connsiteY74" fmla="*/ 554636 h 2263515"/>
              <a:gd name="connsiteX75" fmla="*/ 1614545 w 2367467"/>
              <a:gd name="connsiteY75" fmla="*/ 509665 h 2263515"/>
              <a:gd name="connsiteX76" fmla="*/ 1689496 w 2367467"/>
              <a:gd name="connsiteY76" fmla="*/ 464695 h 226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367467" h="2263515">
                <a:moveTo>
                  <a:pt x="1659515" y="554636"/>
                </a:moveTo>
                <a:cubicBezTo>
                  <a:pt x="1649522" y="529652"/>
                  <a:pt x="1641569" y="503752"/>
                  <a:pt x="1629535" y="479685"/>
                </a:cubicBezTo>
                <a:cubicBezTo>
                  <a:pt x="1610625" y="441866"/>
                  <a:pt x="1597459" y="432619"/>
                  <a:pt x="1569574" y="404734"/>
                </a:cubicBezTo>
                <a:cubicBezTo>
                  <a:pt x="1531896" y="291701"/>
                  <a:pt x="1587103" y="426646"/>
                  <a:pt x="1509614" y="329783"/>
                </a:cubicBezTo>
                <a:cubicBezTo>
                  <a:pt x="1499743" y="317445"/>
                  <a:pt x="1503808" y="297671"/>
                  <a:pt x="1494624" y="284813"/>
                </a:cubicBezTo>
                <a:cubicBezTo>
                  <a:pt x="1478195" y="261812"/>
                  <a:pt x="1450342" y="248371"/>
                  <a:pt x="1434663" y="224852"/>
                </a:cubicBezTo>
                <a:cubicBezTo>
                  <a:pt x="1415482" y="196081"/>
                  <a:pt x="1375879" y="130306"/>
                  <a:pt x="1344722" y="119921"/>
                </a:cubicBezTo>
                <a:lnTo>
                  <a:pt x="1299751" y="104931"/>
                </a:lnTo>
                <a:cubicBezTo>
                  <a:pt x="1289758" y="89941"/>
                  <a:pt x="1283839" y="71215"/>
                  <a:pt x="1269771" y="59961"/>
                </a:cubicBezTo>
                <a:cubicBezTo>
                  <a:pt x="1250300" y="44384"/>
                  <a:pt x="1135874" y="30205"/>
                  <a:pt x="1134860" y="29980"/>
                </a:cubicBezTo>
                <a:cubicBezTo>
                  <a:pt x="1119435" y="26552"/>
                  <a:pt x="1105475" y="17588"/>
                  <a:pt x="1089889" y="14990"/>
                </a:cubicBezTo>
                <a:cubicBezTo>
                  <a:pt x="1045258" y="7552"/>
                  <a:pt x="999948" y="4997"/>
                  <a:pt x="954978" y="0"/>
                </a:cubicBezTo>
                <a:cubicBezTo>
                  <a:pt x="835057" y="4997"/>
                  <a:pt x="714644" y="3047"/>
                  <a:pt x="595214" y="14990"/>
                </a:cubicBezTo>
                <a:cubicBezTo>
                  <a:pt x="563769" y="18134"/>
                  <a:pt x="505273" y="44970"/>
                  <a:pt x="505273" y="44970"/>
                </a:cubicBezTo>
                <a:cubicBezTo>
                  <a:pt x="477388" y="72855"/>
                  <a:pt x="468141" y="86022"/>
                  <a:pt x="430322" y="104931"/>
                </a:cubicBezTo>
                <a:cubicBezTo>
                  <a:pt x="416189" y="111997"/>
                  <a:pt x="400341" y="114924"/>
                  <a:pt x="385351" y="119921"/>
                </a:cubicBezTo>
                <a:cubicBezTo>
                  <a:pt x="283282" y="221993"/>
                  <a:pt x="438866" y="62485"/>
                  <a:pt x="325391" y="194872"/>
                </a:cubicBezTo>
                <a:cubicBezTo>
                  <a:pt x="306996" y="216333"/>
                  <a:pt x="281109" y="231314"/>
                  <a:pt x="265430" y="254833"/>
                </a:cubicBezTo>
                <a:cubicBezTo>
                  <a:pt x="173148" y="393256"/>
                  <a:pt x="290914" y="222977"/>
                  <a:pt x="205469" y="329783"/>
                </a:cubicBezTo>
                <a:cubicBezTo>
                  <a:pt x="114500" y="443494"/>
                  <a:pt x="226990" y="308905"/>
                  <a:pt x="160499" y="419724"/>
                </a:cubicBezTo>
                <a:cubicBezTo>
                  <a:pt x="153228" y="431843"/>
                  <a:pt x="140512" y="439711"/>
                  <a:pt x="130519" y="449705"/>
                </a:cubicBezTo>
                <a:cubicBezTo>
                  <a:pt x="125522" y="479685"/>
                  <a:pt x="120150" y="509606"/>
                  <a:pt x="115528" y="539646"/>
                </a:cubicBezTo>
                <a:cubicBezTo>
                  <a:pt x="110155" y="574567"/>
                  <a:pt x="108483" y="610150"/>
                  <a:pt x="100538" y="644577"/>
                </a:cubicBezTo>
                <a:cubicBezTo>
                  <a:pt x="93432" y="675370"/>
                  <a:pt x="80551" y="704538"/>
                  <a:pt x="70558" y="734518"/>
                </a:cubicBezTo>
                <a:lnTo>
                  <a:pt x="40578" y="824459"/>
                </a:lnTo>
                <a:lnTo>
                  <a:pt x="25587" y="869429"/>
                </a:lnTo>
                <a:cubicBezTo>
                  <a:pt x="-16576" y="1122409"/>
                  <a:pt x="579" y="983886"/>
                  <a:pt x="25587" y="1484026"/>
                </a:cubicBezTo>
                <a:cubicBezTo>
                  <a:pt x="26859" y="1509473"/>
                  <a:pt x="33874" y="1534396"/>
                  <a:pt x="40578" y="1558977"/>
                </a:cubicBezTo>
                <a:cubicBezTo>
                  <a:pt x="48893" y="1589465"/>
                  <a:pt x="60565" y="1618938"/>
                  <a:pt x="70558" y="1648918"/>
                </a:cubicBezTo>
                <a:cubicBezTo>
                  <a:pt x="75555" y="1663908"/>
                  <a:pt x="74375" y="1682715"/>
                  <a:pt x="85548" y="1693888"/>
                </a:cubicBezTo>
                <a:lnTo>
                  <a:pt x="115528" y="1723869"/>
                </a:lnTo>
                <a:cubicBezTo>
                  <a:pt x="134378" y="1780417"/>
                  <a:pt x="138938" y="1807239"/>
                  <a:pt x="190479" y="1858780"/>
                </a:cubicBezTo>
                <a:cubicBezTo>
                  <a:pt x="200473" y="1868774"/>
                  <a:pt x="211631" y="1877725"/>
                  <a:pt x="220460" y="1888761"/>
                </a:cubicBezTo>
                <a:cubicBezTo>
                  <a:pt x="231714" y="1902829"/>
                  <a:pt x="236372" y="1922477"/>
                  <a:pt x="250440" y="1933731"/>
                </a:cubicBezTo>
                <a:cubicBezTo>
                  <a:pt x="262778" y="1943602"/>
                  <a:pt x="280420" y="1943724"/>
                  <a:pt x="295410" y="1948721"/>
                </a:cubicBezTo>
                <a:cubicBezTo>
                  <a:pt x="350870" y="2004181"/>
                  <a:pt x="313631" y="1970862"/>
                  <a:pt x="415332" y="2038662"/>
                </a:cubicBezTo>
                <a:cubicBezTo>
                  <a:pt x="430322" y="2048655"/>
                  <a:pt x="443211" y="2062945"/>
                  <a:pt x="460302" y="2068642"/>
                </a:cubicBezTo>
                <a:cubicBezTo>
                  <a:pt x="475292" y="2073639"/>
                  <a:pt x="491140" y="2076566"/>
                  <a:pt x="505273" y="2083633"/>
                </a:cubicBezTo>
                <a:cubicBezTo>
                  <a:pt x="621501" y="2141748"/>
                  <a:pt x="482184" y="2090927"/>
                  <a:pt x="595214" y="2128603"/>
                </a:cubicBezTo>
                <a:cubicBezTo>
                  <a:pt x="610204" y="2138596"/>
                  <a:pt x="623721" y="2151266"/>
                  <a:pt x="640184" y="2158583"/>
                </a:cubicBezTo>
                <a:cubicBezTo>
                  <a:pt x="669062" y="2171418"/>
                  <a:pt x="699466" y="2180899"/>
                  <a:pt x="730125" y="2188564"/>
                </a:cubicBezTo>
                <a:cubicBezTo>
                  <a:pt x="802963" y="2206773"/>
                  <a:pt x="794267" y="2206293"/>
                  <a:pt x="880027" y="2218544"/>
                </a:cubicBezTo>
                <a:cubicBezTo>
                  <a:pt x="919907" y="2224241"/>
                  <a:pt x="960211" y="2226911"/>
                  <a:pt x="999948" y="2233534"/>
                </a:cubicBezTo>
                <a:cubicBezTo>
                  <a:pt x="1020270" y="2236921"/>
                  <a:pt x="1039639" y="2244839"/>
                  <a:pt x="1059909" y="2248524"/>
                </a:cubicBezTo>
                <a:cubicBezTo>
                  <a:pt x="1094671" y="2254845"/>
                  <a:pt x="1129863" y="2258518"/>
                  <a:pt x="1164840" y="2263515"/>
                </a:cubicBezTo>
                <a:cubicBezTo>
                  <a:pt x="1279765" y="2258518"/>
                  <a:pt x="1394920" y="2257347"/>
                  <a:pt x="1509614" y="2248524"/>
                </a:cubicBezTo>
                <a:cubicBezTo>
                  <a:pt x="1525368" y="2247312"/>
                  <a:pt x="1539340" y="2237691"/>
                  <a:pt x="1554584" y="2233534"/>
                </a:cubicBezTo>
                <a:cubicBezTo>
                  <a:pt x="1594336" y="2222693"/>
                  <a:pt x="1635416" y="2216584"/>
                  <a:pt x="1674505" y="2203554"/>
                </a:cubicBezTo>
                <a:lnTo>
                  <a:pt x="1809417" y="2158583"/>
                </a:lnTo>
                <a:lnTo>
                  <a:pt x="1854387" y="2143593"/>
                </a:lnTo>
                <a:lnTo>
                  <a:pt x="1899358" y="2128603"/>
                </a:lnTo>
                <a:cubicBezTo>
                  <a:pt x="1909351" y="2113613"/>
                  <a:pt x="1915270" y="2094887"/>
                  <a:pt x="1929338" y="2083633"/>
                </a:cubicBezTo>
                <a:cubicBezTo>
                  <a:pt x="1941677" y="2073762"/>
                  <a:pt x="1960176" y="2075709"/>
                  <a:pt x="1974309" y="2068642"/>
                </a:cubicBezTo>
                <a:cubicBezTo>
                  <a:pt x="1990423" y="2060585"/>
                  <a:pt x="2005211" y="2049916"/>
                  <a:pt x="2019279" y="2038662"/>
                </a:cubicBezTo>
                <a:cubicBezTo>
                  <a:pt x="2030315" y="2029833"/>
                  <a:pt x="2038224" y="2017511"/>
                  <a:pt x="2049260" y="2008682"/>
                </a:cubicBezTo>
                <a:cubicBezTo>
                  <a:pt x="2090773" y="1975472"/>
                  <a:pt x="2091702" y="1979545"/>
                  <a:pt x="2139201" y="1963711"/>
                </a:cubicBezTo>
                <a:cubicBezTo>
                  <a:pt x="2159188" y="1933731"/>
                  <a:pt x="2187767" y="1907953"/>
                  <a:pt x="2199161" y="1873770"/>
                </a:cubicBezTo>
                <a:cubicBezTo>
                  <a:pt x="2218620" y="1815392"/>
                  <a:pt x="2202978" y="1839973"/>
                  <a:pt x="2244132" y="1798820"/>
                </a:cubicBezTo>
                <a:lnTo>
                  <a:pt x="2289102" y="1663908"/>
                </a:lnTo>
                <a:cubicBezTo>
                  <a:pt x="2294099" y="1648918"/>
                  <a:pt x="2292919" y="1630111"/>
                  <a:pt x="2304092" y="1618938"/>
                </a:cubicBezTo>
                <a:lnTo>
                  <a:pt x="2334073" y="1588957"/>
                </a:lnTo>
                <a:cubicBezTo>
                  <a:pt x="2373542" y="1470550"/>
                  <a:pt x="2377353" y="1499995"/>
                  <a:pt x="2349063" y="1349115"/>
                </a:cubicBezTo>
                <a:cubicBezTo>
                  <a:pt x="2330409" y="1249625"/>
                  <a:pt x="2340902" y="1266447"/>
                  <a:pt x="2274112" y="1244183"/>
                </a:cubicBezTo>
                <a:cubicBezTo>
                  <a:pt x="2269115" y="1229193"/>
                  <a:pt x="2271980" y="1208397"/>
                  <a:pt x="2259122" y="1199213"/>
                </a:cubicBezTo>
                <a:cubicBezTo>
                  <a:pt x="2233406" y="1180845"/>
                  <a:pt x="2199161" y="1179226"/>
                  <a:pt x="2169181" y="1169233"/>
                </a:cubicBezTo>
                <a:lnTo>
                  <a:pt x="2124210" y="1154242"/>
                </a:lnTo>
                <a:lnTo>
                  <a:pt x="2079240" y="1139252"/>
                </a:lnTo>
                <a:cubicBezTo>
                  <a:pt x="2040712" y="1126410"/>
                  <a:pt x="2015715" y="1116800"/>
                  <a:pt x="1974309" y="1109272"/>
                </a:cubicBezTo>
                <a:cubicBezTo>
                  <a:pt x="1939547" y="1102952"/>
                  <a:pt x="1904229" y="1100090"/>
                  <a:pt x="1869378" y="1094282"/>
                </a:cubicBezTo>
                <a:cubicBezTo>
                  <a:pt x="1832289" y="1088101"/>
                  <a:pt x="1772194" y="1075082"/>
                  <a:pt x="1734466" y="1064302"/>
                </a:cubicBezTo>
                <a:cubicBezTo>
                  <a:pt x="1719273" y="1059961"/>
                  <a:pt x="1704486" y="1054308"/>
                  <a:pt x="1689496" y="1049311"/>
                </a:cubicBezTo>
                <a:cubicBezTo>
                  <a:pt x="1679502" y="1039318"/>
                  <a:pt x="1672156" y="1025651"/>
                  <a:pt x="1659515" y="1019331"/>
                </a:cubicBezTo>
                <a:cubicBezTo>
                  <a:pt x="1631249" y="1005198"/>
                  <a:pt x="1569574" y="989351"/>
                  <a:pt x="1569574" y="989351"/>
                </a:cubicBezTo>
                <a:cubicBezTo>
                  <a:pt x="1574571" y="904407"/>
                  <a:pt x="1578710" y="819408"/>
                  <a:pt x="1584565" y="734518"/>
                </a:cubicBezTo>
                <a:cubicBezTo>
                  <a:pt x="1588705" y="674492"/>
                  <a:pt x="1591603" y="614277"/>
                  <a:pt x="1599555" y="554636"/>
                </a:cubicBezTo>
                <a:cubicBezTo>
                  <a:pt x="1601643" y="538973"/>
                  <a:pt x="1604674" y="522004"/>
                  <a:pt x="1614545" y="509665"/>
                </a:cubicBezTo>
                <a:cubicBezTo>
                  <a:pt x="1626605" y="494590"/>
                  <a:pt x="1669577" y="474654"/>
                  <a:pt x="1689496" y="464695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DEC9B-46FF-43E6-A6E4-AC22F147FD02}"/>
              </a:ext>
            </a:extLst>
          </p:cNvPr>
          <p:cNvSpPr txBox="1"/>
          <p:nvPr/>
        </p:nvSpPr>
        <p:spPr>
          <a:xfrm>
            <a:off x="3312826" y="3988137"/>
            <a:ext cx="34902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Yi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preprocessed 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to_categorical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function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6162DE75-3988-4B43-BDB3-DAEE609ACBA8}"/>
              </a:ext>
            </a:extLst>
          </p:cNvPr>
          <p:cNvSpPr/>
          <p:nvPr/>
        </p:nvSpPr>
        <p:spPr>
          <a:xfrm>
            <a:off x="4063078" y="3546770"/>
            <a:ext cx="268338" cy="2095430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4FB928-EF15-4A27-B3AB-793BD4D6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49" y="1573615"/>
            <a:ext cx="1572630" cy="232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40057C-95B3-41EA-89D0-584740D38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54" y="2475076"/>
            <a:ext cx="671701" cy="8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705B0B-5F7C-4861-8953-8CDBB5231B0C}"/>
              </a:ext>
            </a:extLst>
          </p:cNvPr>
          <p:cNvSpPr/>
          <p:nvPr/>
        </p:nvSpPr>
        <p:spPr>
          <a:xfrm>
            <a:off x="1690499" y="427308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Test &amp; </a:t>
            </a:r>
            <a:r>
              <a:rPr lang="ko-KR" altLang="en-US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결과분석</a:t>
            </a:r>
            <a:endParaRPr lang="en-US" altLang="ko-KR" sz="32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DC611-A232-47C9-A65C-D6DBFE5D6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2" y="1909762"/>
            <a:ext cx="5267325" cy="3038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C3D23E-F84C-45FF-9224-45985F74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1909762"/>
            <a:ext cx="5314950" cy="2314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52F05-1579-4470-BF7D-9E703546A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5" y="4585562"/>
            <a:ext cx="47339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705B0B-5F7C-4861-8953-8CDBB5231B0C}"/>
              </a:ext>
            </a:extLst>
          </p:cNvPr>
          <p:cNvSpPr/>
          <p:nvPr/>
        </p:nvSpPr>
        <p:spPr>
          <a:xfrm>
            <a:off x="1690499" y="427308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Test &amp;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결과분석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5327AD-107D-49F8-A878-E663F9122E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2836" y="1479505"/>
            <a:ext cx="3316605" cy="24790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8EFF06-25C9-4163-814A-81E10683D8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5375" y="1499825"/>
            <a:ext cx="3392170" cy="2458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35AC8-CDEC-4D2C-AFD6-985B44B282A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39060" y="1499826"/>
            <a:ext cx="3316605" cy="24587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B77F73-9592-41B4-851B-3E5BD3E796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22836" y="4210684"/>
            <a:ext cx="3316605" cy="2375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4A7DB-6F7A-4F78-BE10-BF82654CBF4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719665" y="4175918"/>
            <a:ext cx="3323590" cy="2445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B8A38D-4CA0-4C2E-938E-54AB4C112B8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439060" y="4175918"/>
            <a:ext cx="3381375" cy="24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705B0B-5F7C-4861-8953-8CDBB5231B0C}"/>
              </a:ext>
            </a:extLst>
          </p:cNvPr>
          <p:cNvSpPr/>
          <p:nvPr/>
        </p:nvSpPr>
        <p:spPr>
          <a:xfrm>
            <a:off x="1690499" y="427308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Test &amp;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결과분석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9AFFF8-6E46-4140-B528-EF4193F5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0" y="2159392"/>
            <a:ext cx="5222798" cy="3312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26D96C-4369-4920-9CB3-F5AAC5CCA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83" y="1870177"/>
            <a:ext cx="5319822" cy="38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4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705B0B-5F7C-4861-8953-8CDBB5231B0C}"/>
              </a:ext>
            </a:extLst>
          </p:cNvPr>
          <p:cNvSpPr/>
          <p:nvPr/>
        </p:nvSpPr>
        <p:spPr>
          <a:xfrm>
            <a:off x="1690499" y="427308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Test &amp;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결과분석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6C6199-E478-4A84-A8D9-508A2970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2" y="2001422"/>
            <a:ext cx="5512913" cy="3380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E3C327-682B-4D54-B657-A18B6585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615" y="2001422"/>
            <a:ext cx="6522385" cy="35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3B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705B0B-5F7C-4861-8953-8CDBB5231B0C}"/>
              </a:ext>
            </a:extLst>
          </p:cNvPr>
          <p:cNvSpPr/>
          <p:nvPr/>
        </p:nvSpPr>
        <p:spPr>
          <a:xfrm>
            <a:off x="1690499" y="427308"/>
            <a:ext cx="8859527" cy="800058"/>
          </a:xfrm>
          <a:prstGeom prst="rect">
            <a:avLst/>
          </a:prstGeom>
          <a:solidFill>
            <a:srgbClr val="0A8AD3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ImageCaption</a:t>
            </a:r>
            <a:r>
              <a:rPr lang="ko-KR" altLang="en-US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프로젝트를 통해 배운 점</a:t>
            </a:r>
            <a:endParaRPr lang="en-US" altLang="ko-KR" sz="32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03F5A4-9CA1-48DC-A884-24B9C8B0BE25}"/>
              </a:ext>
            </a:extLst>
          </p:cNvPr>
          <p:cNvSpPr/>
          <p:nvPr/>
        </p:nvSpPr>
        <p:spPr>
          <a:xfrm>
            <a:off x="1791675" y="2006236"/>
            <a:ext cx="10114665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정형화＇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,CNN,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병렬적 융합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Generator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활용성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BFEFCE-7805-473E-98A4-3B9E7F322575}"/>
              </a:ext>
            </a:extLst>
          </p:cNvPr>
          <p:cNvGrpSpPr/>
          <p:nvPr/>
        </p:nvGrpSpPr>
        <p:grpSpPr>
          <a:xfrm>
            <a:off x="962316" y="2080661"/>
            <a:ext cx="614799" cy="614799"/>
            <a:chOff x="2581850" y="2496175"/>
            <a:chExt cx="614799" cy="61479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0D20A2B-F645-445B-9173-E06CB29404EF}"/>
                </a:ext>
              </a:extLst>
            </p:cNvPr>
            <p:cNvSpPr/>
            <p:nvPr/>
          </p:nvSpPr>
          <p:spPr>
            <a:xfrm>
              <a:off x="2581850" y="2496175"/>
              <a:ext cx="614799" cy="614799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2CF829-3913-48BE-AF1B-066A18B4E762}"/>
                </a:ext>
              </a:extLst>
            </p:cNvPr>
            <p:cNvGrpSpPr/>
            <p:nvPr/>
          </p:nvGrpSpPr>
          <p:grpSpPr>
            <a:xfrm>
              <a:off x="2727311" y="2620097"/>
              <a:ext cx="323877" cy="358978"/>
              <a:chOff x="4006850" y="1601788"/>
              <a:chExt cx="322263" cy="357188"/>
            </a:xfrm>
            <a:solidFill>
              <a:srgbClr val="093B6C"/>
            </a:solidFill>
          </p:grpSpPr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90B15352-9288-423E-90E0-487238713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8">
                <a:extLst>
                  <a:ext uri="{FF2B5EF4-FFF2-40B4-BE49-F238E27FC236}">
                    <a16:creationId xmlns:a16="http://schemas.microsoft.com/office/drawing/2014/main" id="{14D4B752-434F-479C-BF30-0E4EEF51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9">
                <a:extLst>
                  <a:ext uri="{FF2B5EF4-FFF2-40B4-BE49-F238E27FC236}">
                    <a16:creationId xmlns:a16="http://schemas.microsoft.com/office/drawing/2014/main" id="{6D88D98C-D166-456E-9058-C97A96B3F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0">
                <a:extLst>
                  <a:ext uri="{FF2B5EF4-FFF2-40B4-BE49-F238E27FC236}">
                    <a16:creationId xmlns:a16="http://schemas.microsoft.com/office/drawing/2014/main" id="{54FD2E47-BAF7-48D9-89F4-2A95274C8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1">
                <a:extLst>
                  <a:ext uri="{FF2B5EF4-FFF2-40B4-BE49-F238E27FC236}">
                    <a16:creationId xmlns:a16="http://schemas.microsoft.com/office/drawing/2014/main" id="{6E1E0A26-7078-47B3-9073-C0783A75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355BE1-38B3-417E-AB88-BCF385B954F9}"/>
              </a:ext>
            </a:extLst>
          </p:cNvPr>
          <p:cNvSpPr/>
          <p:nvPr/>
        </p:nvSpPr>
        <p:spPr>
          <a:xfrm>
            <a:off x="1873100" y="3429000"/>
            <a:ext cx="9941274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 나은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 Thinking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0DA0071-C899-4DB0-8891-C5930F354612}"/>
              </a:ext>
            </a:extLst>
          </p:cNvPr>
          <p:cNvGrpSpPr/>
          <p:nvPr/>
        </p:nvGrpSpPr>
        <p:grpSpPr>
          <a:xfrm>
            <a:off x="962316" y="3503425"/>
            <a:ext cx="604258" cy="614799"/>
            <a:chOff x="2581850" y="2496175"/>
            <a:chExt cx="614799" cy="61479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758DA4B-C082-4CD6-A3A5-E1AE69ED634D}"/>
                </a:ext>
              </a:extLst>
            </p:cNvPr>
            <p:cNvSpPr/>
            <p:nvPr/>
          </p:nvSpPr>
          <p:spPr>
            <a:xfrm>
              <a:off x="2581850" y="2496175"/>
              <a:ext cx="614799" cy="614799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CEF57F2-D409-4C66-A4E2-E24EB0B7570E}"/>
                </a:ext>
              </a:extLst>
            </p:cNvPr>
            <p:cNvGrpSpPr/>
            <p:nvPr/>
          </p:nvGrpSpPr>
          <p:grpSpPr>
            <a:xfrm>
              <a:off x="2727311" y="2620097"/>
              <a:ext cx="323877" cy="358978"/>
              <a:chOff x="4006850" y="1601788"/>
              <a:chExt cx="322263" cy="357188"/>
            </a:xfrm>
            <a:solidFill>
              <a:srgbClr val="093B6C"/>
            </a:solidFill>
          </p:grpSpPr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EEEF6E3D-1930-4C7B-9B25-C84433652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FA546709-8079-41C7-89C5-A75303B32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61CB6049-D113-4124-9ECA-EC40FCA3F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BC0689B6-5505-4E29-95F9-2A94A057F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786C36C4-A403-42B6-923B-1EF96AF3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818902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513</Words>
  <Application>Microsoft Office PowerPoint</Application>
  <PresentationFormat>와이드스크린</PresentationFormat>
  <Paragraphs>98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kim jjjhhh</cp:lastModifiedBy>
  <cp:revision>127</cp:revision>
  <dcterms:created xsi:type="dcterms:W3CDTF">2020-09-14T00:19:15Z</dcterms:created>
  <dcterms:modified xsi:type="dcterms:W3CDTF">2020-12-10T04:38:50Z</dcterms:modified>
</cp:coreProperties>
</file>